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373" r:id="rId5"/>
    <p:sldId id="387" r:id="rId6"/>
    <p:sldId id="388" r:id="rId7"/>
    <p:sldId id="359" r:id="rId8"/>
    <p:sldId id="389" r:id="rId9"/>
    <p:sldId id="391" r:id="rId10"/>
    <p:sldId id="390" r:id="rId11"/>
    <p:sldId id="357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C54"/>
    <a:srgbClr val="0E1F32"/>
    <a:srgbClr val="2B8F94"/>
    <a:srgbClr val="CAB684"/>
    <a:srgbClr val="F6D88F"/>
    <a:srgbClr val="90316F"/>
    <a:srgbClr val="E5BE8B"/>
    <a:srgbClr val="AB4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0" y="4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B99F9-110D-44CD-A0D5-755B5CC837E5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37FDA-BEE9-452D-89F1-0B6E0B908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85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09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560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95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889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80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30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383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210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36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025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44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4C0A4-776A-47D5-B2BF-A0EE5DF46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1F529A-7E84-4774-BA97-91148B32F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BC95FE-C578-4C46-8584-64402A16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C6E9A8-DCF4-4B4D-A636-BD057929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F234BC-8099-4A33-89FF-CB458824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70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0A80E-0D21-4C2B-A4F5-127B6B20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D16A3C-DB48-4CF5-975B-516879870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24884F-4C47-42C5-B771-C6C88826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9B31EE-DFFE-456C-8A6D-E06CFFAB4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F9CD5-22C0-4B2C-BBC3-FB16E8EE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92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F37312-916F-4FEE-91C9-6C3E585A2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33E8A1-DC84-4E18-9315-1BA185A61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B827DE-C602-4351-B402-276FB120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8AD07-1F57-443A-A521-0F919608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2F3499-FB92-44B7-8C37-18269A88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43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151950" y="3418811"/>
            <a:ext cx="5036440" cy="2573111"/>
          </a:xfrm>
          <a:custGeom>
            <a:avLst/>
            <a:gdLst>
              <a:gd name="connsiteX0" fmla="*/ 0 w 5036440"/>
              <a:gd name="connsiteY0" fmla="*/ 0 h 2573111"/>
              <a:gd name="connsiteX1" fmla="*/ 5036440 w 5036440"/>
              <a:gd name="connsiteY1" fmla="*/ 0 h 2573111"/>
              <a:gd name="connsiteX2" fmla="*/ 5036440 w 5036440"/>
              <a:gd name="connsiteY2" fmla="*/ 2539969 h 2573111"/>
              <a:gd name="connsiteX3" fmla="*/ 5003298 w 5036440"/>
              <a:gd name="connsiteY3" fmla="*/ 2573111 h 2573111"/>
              <a:gd name="connsiteX4" fmla="*/ 0 w 5036440"/>
              <a:gd name="connsiteY4" fmla="*/ 2573111 h 257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6440" h="2573111">
                <a:moveTo>
                  <a:pt x="0" y="0"/>
                </a:moveTo>
                <a:lnTo>
                  <a:pt x="5036440" y="0"/>
                </a:lnTo>
                <a:lnTo>
                  <a:pt x="5036440" y="2539969"/>
                </a:lnTo>
                <a:cubicBezTo>
                  <a:pt x="5036440" y="2558273"/>
                  <a:pt x="5021602" y="2573111"/>
                  <a:pt x="5003298" y="2573111"/>
                </a:cubicBezTo>
                <a:lnTo>
                  <a:pt x="0" y="25731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115509" y="819656"/>
            <a:ext cx="5036440" cy="2599152"/>
          </a:xfrm>
          <a:custGeom>
            <a:avLst/>
            <a:gdLst>
              <a:gd name="connsiteX0" fmla="*/ 33477 w 5036440"/>
              <a:gd name="connsiteY0" fmla="*/ 0 h 2599152"/>
              <a:gd name="connsiteX1" fmla="*/ 5036440 w 5036440"/>
              <a:gd name="connsiteY1" fmla="*/ 0 h 2599152"/>
              <a:gd name="connsiteX2" fmla="*/ 5036440 w 5036440"/>
              <a:gd name="connsiteY2" fmla="*/ 2599152 h 2599152"/>
              <a:gd name="connsiteX3" fmla="*/ 0 w 5036440"/>
              <a:gd name="connsiteY3" fmla="*/ 2599152 h 2599152"/>
              <a:gd name="connsiteX4" fmla="*/ 0 w 5036440"/>
              <a:gd name="connsiteY4" fmla="*/ 33477 h 2599152"/>
              <a:gd name="connsiteX5" fmla="*/ 33477 w 5036440"/>
              <a:gd name="connsiteY5" fmla="*/ 0 h 25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440" h="2599152">
                <a:moveTo>
                  <a:pt x="33477" y="0"/>
                </a:moveTo>
                <a:lnTo>
                  <a:pt x="5036440" y="0"/>
                </a:lnTo>
                <a:lnTo>
                  <a:pt x="5036440" y="2599152"/>
                </a:lnTo>
                <a:lnTo>
                  <a:pt x="0" y="2599152"/>
                </a:lnTo>
                <a:lnTo>
                  <a:pt x="0" y="33477"/>
                </a:lnTo>
                <a:cubicBezTo>
                  <a:pt x="0" y="14988"/>
                  <a:pt x="14988" y="0"/>
                  <a:pt x="3347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343877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39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8961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726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E0EC1-1548-48B6-8B71-286BC1DC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8575F0-A12B-410D-BD70-5AEE71EA8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45FB6-FF1D-4D99-B358-A95ACED8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68066-5C62-4543-8756-2B809047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1FE86-E7E9-4E60-BC48-56E995F0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33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CAB4B-D578-48A7-8F96-520F33B9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5D48AD-864A-4C44-9C45-F896379F4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34E6D9-01CA-4592-BDB8-F82DA32F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02AC32-781B-4F9B-8AE3-33A43FB5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AA0C0-5683-4319-B81A-E675CDBFD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61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679AC-F05F-4DAE-A2CD-C63A4781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82F97-BF55-429E-B75F-73C152174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8DF233-49EB-473E-914C-96524161A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072060-C1F3-4089-9663-A968DC54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212427-2DD5-4452-A768-AAD7D8DD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97C73C-9E89-426A-917D-F16D1A92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771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96E66-EE16-4CF3-B42D-A4A853FE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848DB8-836E-49EC-8EB2-E93DD4B71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E0BD7A-9479-4906-9054-3982823DD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9693A1-A5F0-4AD2-844C-E3D3404F2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728559-0580-4025-BB63-2C7B7051A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A4D9CE-7024-4F52-A256-5DDEC9BE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C07140-6D47-41B5-8F4F-2BCD5243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2C74D2-C9E8-4E8C-9EC5-514F6A35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0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5E266-D737-4BA9-BD3A-7F469C14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5BC272-A722-4143-A1FE-184E8AC8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7E7332-5549-4D7D-9CC3-0F7D70AD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98BB06-C7E1-4106-BC63-3A27A67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86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363A42-BAB1-4719-BFC1-FB633503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0F5-2F11-4DA9-8815-BCBF736918D6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593DB1-D66B-4D13-95F4-143750F8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94118B-B6D6-4A0B-9D78-85473AD1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22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11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33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28AFE5-E88A-402B-B585-873BE8BA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491871-9523-4036-9DDA-4BF546AB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7B14A4-4B16-4AFF-9B26-1154E3B04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230F5-2F11-4DA9-8815-BCBF736918D6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1E80D5-4423-40F4-BE11-CDD175CD9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13CFE3-D537-4211-B867-635598858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05498-94DF-41A6-AF6E-64BE0DC8D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notesSlide" Target="../notesSlides/notesSlide10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jp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notesSlide" Target="../notesSlides/notesSlide3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11156" y="1311443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PA_库_直接连接符 8">
            <a:extLst>
              <a:ext uri="{FF2B5EF4-FFF2-40B4-BE49-F238E27FC236}">
                <a16:creationId xmlns:a16="http://schemas.microsoft.com/office/drawing/2014/main" id="{BDF608AB-9D1C-4794-8DA5-7D484DDDAEE9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7640053" y="2430379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7625937" y="2835442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>
            <a:off x="10548789" y="1856217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库_文本框 13">
            <a:extLst>
              <a:ext uri="{FF2B5EF4-FFF2-40B4-BE49-F238E27FC236}">
                <a16:creationId xmlns:a16="http://schemas.microsoft.com/office/drawing/2014/main" id="{0099A461-4947-4A1E-9B65-CB2D13102B3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503133" y="2395364"/>
            <a:ext cx="2398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Web</a:t>
            </a:r>
            <a:r>
              <a:rPr lang="zh-CN" altLang="en-US" sz="28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网页开发</a:t>
            </a:r>
          </a:p>
        </p:txBody>
      </p:sp>
      <p:sp>
        <p:nvSpPr>
          <p:cNvPr id="15" name="PA_库_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144554" y="2835489"/>
            <a:ext cx="4883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科一答题网</a:t>
            </a:r>
          </a:p>
        </p:txBody>
      </p:sp>
      <p:sp>
        <p:nvSpPr>
          <p:cNvPr id="16" name="PA_库_文本框 15">
            <a:extLst>
              <a:ext uri="{FF2B5EF4-FFF2-40B4-BE49-F238E27FC236}">
                <a16:creationId xmlns:a16="http://schemas.microsoft.com/office/drawing/2014/main" id="{10AC5567-5EB8-41B4-8AA7-5A64201E8EC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339263" y="4406534"/>
            <a:ext cx="3938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presentation</a:t>
            </a:r>
            <a:endParaRPr lang="zh-CN" altLang="en-US" sz="140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65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utoUpdateAnimBg="0"/>
      <p:bldP spid="15" grpId="0" autoUpdateAnimBg="0"/>
      <p:bldP spid="1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62663" y="1371601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库_文本框 6">
            <a:extLst>
              <a:ext uri="{FF2B5EF4-FFF2-40B4-BE49-F238E27FC236}">
                <a16:creationId xmlns:a16="http://schemas.microsoft.com/office/drawing/2014/main" id="{AEADC0BD-0A14-4917-A009-6041EBA0D3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43433" y="1467853"/>
            <a:ext cx="3047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THREE</a:t>
            </a:r>
            <a:endParaRPr lang="zh-CN" altLang="en-US" sz="720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9" name="PA_库_直接连接符 8">
            <a:extLst>
              <a:ext uri="{FF2B5EF4-FFF2-40B4-BE49-F238E27FC236}">
                <a16:creationId xmlns:a16="http://schemas.microsoft.com/office/drawing/2014/main" id="{BDF608AB-9D1C-4794-8DA5-7D484DDDAEE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491560" y="2490537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477444" y="2895600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7400296" y="1916375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库_文本框 13">
            <a:extLst>
              <a:ext uri="{FF2B5EF4-FFF2-40B4-BE49-F238E27FC236}">
                <a16:creationId xmlns:a16="http://schemas.microsoft.com/office/drawing/2014/main" id="{0099A461-4947-4A1E-9B65-CB2D13102B3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354640" y="2455522"/>
            <a:ext cx="223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答题网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/>
        </p:nvSpPr>
        <p:spPr>
          <a:xfrm>
            <a:off x="4015875" y="2918682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课程建议</a:t>
            </a:r>
          </a:p>
        </p:txBody>
      </p:sp>
      <p:cxnSp>
        <p:nvCxnSpPr>
          <p:cNvPr id="3" name="PA_库_直接连接符 2">
            <a:extLst>
              <a:ext uri="{FF2B5EF4-FFF2-40B4-BE49-F238E27FC236}">
                <a16:creationId xmlns:a16="http://schemas.microsoft.com/office/drawing/2014/main" id="{5B5C6821-081C-42E5-9284-C00E71AA52A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H="1">
            <a:off x="8154895" y="1939979"/>
            <a:ext cx="1395663" cy="893691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PA_库_直接连接符 17">
            <a:extLst>
              <a:ext uri="{FF2B5EF4-FFF2-40B4-BE49-F238E27FC236}">
                <a16:creationId xmlns:a16="http://schemas.microsoft.com/office/drawing/2014/main" id="{09E2804C-3179-471C-AD9B-7887DC1E9478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7805439" y="2305852"/>
            <a:ext cx="606502" cy="388365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PA_库_直接连接符 18">
            <a:extLst>
              <a:ext uri="{FF2B5EF4-FFF2-40B4-BE49-F238E27FC236}">
                <a16:creationId xmlns:a16="http://schemas.microsoft.com/office/drawing/2014/main" id="{BE7CD9FB-AA03-4076-8FE8-DD1DABADA461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9229959" y="1937408"/>
            <a:ext cx="881569" cy="56450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PA_库_直接连接符 19">
            <a:extLst>
              <a:ext uri="{FF2B5EF4-FFF2-40B4-BE49-F238E27FC236}">
                <a16:creationId xmlns:a16="http://schemas.microsoft.com/office/drawing/2014/main" id="{9489A3BC-5B77-4FB9-BF64-B75C27638F1C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9172845" y="1367454"/>
            <a:ext cx="576673" cy="369264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PA_库_直接连接符 20">
            <a:extLst>
              <a:ext uri="{FF2B5EF4-FFF2-40B4-BE49-F238E27FC236}">
                <a16:creationId xmlns:a16="http://schemas.microsoft.com/office/drawing/2014/main" id="{AD319E05-9D81-425B-9D24-ADCF1A542B1A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 flipH="1">
            <a:off x="8998735" y="2702598"/>
            <a:ext cx="462447" cy="296122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5016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3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11" grpId="0" autoUpdateAnimBg="0"/>
      <p:bldP spid="11" grpId="1" autoUpdateAnimBg="0"/>
      <p:bldP spid="1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739ABBA-5D07-4A8F-8670-C6D09934E6A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5" r="16485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0" y="0"/>
            <a:ext cx="3582186" cy="6858000"/>
          </a:xfrm>
          <a:prstGeom prst="rect">
            <a:avLst/>
          </a:prstGeom>
          <a:solidFill>
            <a:srgbClr val="1F1C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86590" y="1192665"/>
            <a:ext cx="3287752" cy="1325563"/>
          </a:xfrm>
        </p:spPr>
        <p:txBody>
          <a:bodyPr/>
          <a:lstStyle/>
          <a:p>
            <a:r>
              <a:rPr lang="zh-CN" altLang="en-US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课程建议</a:t>
            </a:r>
            <a:endParaRPr lang="en-US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386590" y="0"/>
            <a:ext cx="0" cy="12102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455075" y="372494"/>
            <a:ext cx="3920388" cy="1716104"/>
            <a:chOff x="7364469" y="889210"/>
            <a:chExt cx="3920388" cy="1716104"/>
          </a:xfrm>
        </p:grpSpPr>
        <p:sp>
          <p:nvSpPr>
            <p:cNvPr id="11" name="Rounded Rectangle 10"/>
            <p:cNvSpPr/>
            <p:nvPr/>
          </p:nvSpPr>
          <p:spPr>
            <a:xfrm>
              <a:off x="7364469" y="889211"/>
              <a:ext cx="3920388" cy="171610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626426" y="889210"/>
              <a:ext cx="0" cy="199361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itle 3"/>
            <p:cNvSpPr txBox="1">
              <a:spLocks/>
            </p:cNvSpPr>
            <p:nvPr/>
          </p:nvSpPr>
          <p:spPr>
            <a:xfrm>
              <a:off x="7444441" y="1340844"/>
              <a:ext cx="1475190" cy="92173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8000" b="0" dirty="0">
                  <a:blipFill>
                    <a:blip r:embed="rId5"/>
                    <a:stretch>
                      <a:fillRect/>
                    </a:stretch>
                  </a:blip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01</a:t>
              </a:r>
              <a:endParaRPr lang="en-US" sz="4000" b="0" dirty="0">
                <a:blipFill>
                  <a:blip r:embed="rId5"/>
                  <a:stretch>
                    <a:fillRect/>
                  </a:stretch>
                </a:blip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55075" y="2409640"/>
            <a:ext cx="3920388" cy="1716104"/>
            <a:chOff x="7364469" y="889210"/>
            <a:chExt cx="3920388" cy="1716104"/>
          </a:xfrm>
        </p:grpSpPr>
        <p:sp>
          <p:nvSpPr>
            <p:cNvPr id="30" name="Rounded Rectangle 29"/>
            <p:cNvSpPr/>
            <p:nvPr/>
          </p:nvSpPr>
          <p:spPr>
            <a:xfrm>
              <a:off x="7364469" y="889211"/>
              <a:ext cx="3920388" cy="171610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626426" y="889210"/>
              <a:ext cx="0" cy="199361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7444441" y="1340844"/>
              <a:ext cx="1475190" cy="92173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8000" b="0" dirty="0">
                  <a:blipFill>
                    <a:blip r:embed="rId5"/>
                    <a:stretch>
                      <a:fillRect/>
                    </a:stretch>
                  </a:blip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02</a:t>
              </a:r>
              <a:endParaRPr lang="en-US" sz="4000" b="0" dirty="0">
                <a:blipFill>
                  <a:blip r:embed="rId5"/>
                  <a:stretch>
                    <a:fillRect/>
                  </a:stretch>
                </a:blip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535047" y="4769401"/>
            <a:ext cx="3920388" cy="1716104"/>
            <a:chOff x="7364469" y="889210"/>
            <a:chExt cx="3920388" cy="1716104"/>
          </a:xfrm>
        </p:grpSpPr>
        <p:sp>
          <p:nvSpPr>
            <p:cNvPr id="36" name="Rounded Rectangle 35"/>
            <p:cNvSpPr/>
            <p:nvPr/>
          </p:nvSpPr>
          <p:spPr>
            <a:xfrm>
              <a:off x="7364469" y="889211"/>
              <a:ext cx="3920388" cy="171610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7626426" y="889210"/>
              <a:ext cx="0" cy="199361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itle 3"/>
            <p:cNvSpPr txBox="1">
              <a:spLocks/>
            </p:cNvSpPr>
            <p:nvPr/>
          </p:nvSpPr>
          <p:spPr>
            <a:xfrm>
              <a:off x="7444441" y="1340844"/>
              <a:ext cx="1475190" cy="92173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8000" b="0" dirty="0">
                  <a:blipFill>
                    <a:blip r:embed="rId5"/>
                    <a:stretch>
                      <a:fillRect/>
                    </a:stretch>
                  </a:blip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03</a:t>
              </a:r>
              <a:endParaRPr lang="en-US" sz="4000" b="0" dirty="0">
                <a:blipFill>
                  <a:blip r:embed="rId5"/>
                  <a:stretch>
                    <a:fillRect/>
                  </a:stretch>
                </a:blip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1377A03-A034-4B0A-8863-E0B10EA2B2BE}"/>
              </a:ext>
            </a:extLst>
          </p:cNvPr>
          <p:cNvSpPr txBox="1"/>
          <p:nvPr/>
        </p:nvSpPr>
        <p:spPr>
          <a:xfrm>
            <a:off x="7077819" y="4769401"/>
            <a:ext cx="200178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大作业布置时可以准备些配套的基础教学资料</a:t>
            </a:r>
            <a:endParaRPr lang="en-US" altLang="zh-CN" sz="900" dirty="0"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  <a:p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2DAA8C2-33F0-4FD0-88C5-41E1DBFCC5D4}"/>
              </a:ext>
            </a:extLst>
          </p:cNvPr>
          <p:cNvSpPr txBox="1"/>
          <p:nvPr/>
        </p:nvSpPr>
        <p:spPr>
          <a:xfrm>
            <a:off x="7097196" y="2492570"/>
            <a:ext cx="2001788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ea typeface="张海山锐线体简" panose="02000000000000000000" pitchFamily="2" charset="-122"/>
              </a:rPr>
              <a:t>可以让有相同项目想法的同学隔两天交流一下，有助于学习提高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992EA5-B0E5-45E5-93F7-B7D5AAEF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ACD371-428A-44DF-9D56-9D0933FF9FFB}"/>
              </a:ext>
            </a:extLst>
          </p:cNvPr>
          <p:cNvGrpSpPr/>
          <p:nvPr/>
        </p:nvGrpSpPr>
        <p:grpSpPr>
          <a:xfrm>
            <a:off x="8287360" y="1486348"/>
            <a:ext cx="2944313" cy="3621505"/>
            <a:chOff x="8263492" y="1311444"/>
            <a:chExt cx="2944313" cy="362150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5CC0E2D-6DBA-470E-8833-E843A56217FD}"/>
                </a:ext>
              </a:extLst>
            </p:cNvPr>
            <p:cNvSpPr/>
            <p:nvPr/>
          </p:nvSpPr>
          <p:spPr>
            <a:xfrm>
              <a:off x="8330094" y="1311444"/>
              <a:ext cx="2877711" cy="3621505"/>
            </a:xfrm>
            <a:prstGeom prst="rect">
              <a:avLst/>
            </a:prstGeom>
            <a:noFill/>
            <a:ln>
              <a:gradFill flip="none" rotWithShape="1">
                <a:gsLst>
                  <a:gs pos="0">
                    <a:srgbClr val="AB442C"/>
                  </a:gs>
                  <a:gs pos="39000">
                    <a:srgbClr val="E5BE8B"/>
                  </a:gs>
                  <a:gs pos="69000">
                    <a:srgbClr val="90316F"/>
                  </a:gs>
                  <a:gs pos="100000">
                    <a:srgbClr val="2B8F9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131D655-40BD-41AE-85DA-281B931B693E}"/>
                </a:ext>
              </a:extLst>
            </p:cNvPr>
            <p:cNvCxnSpPr/>
            <p:nvPr/>
          </p:nvCxnSpPr>
          <p:spPr>
            <a:xfrm>
              <a:off x="8758991" y="2430380"/>
              <a:ext cx="2093494" cy="0"/>
            </a:xfrm>
            <a:prstGeom prst="line">
              <a:avLst/>
            </a:prstGeom>
            <a:ln>
              <a:solidFill>
                <a:srgbClr val="F6D8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592C578-AE95-4E23-8B1D-67968CB0AA49}"/>
                </a:ext>
              </a:extLst>
            </p:cNvPr>
            <p:cNvCxnSpPr/>
            <p:nvPr/>
          </p:nvCxnSpPr>
          <p:spPr>
            <a:xfrm>
              <a:off x="8744875" y="2835443"/>
              <a:ext cx="2093494" cy="0"/>
            </a:xfrm>
            <a:prstGeom prst="line">
              <a:avLst/>
            </a:prstGeom>
            <a:ln>
              <a:solidFill>
                <a:srgbClr val="F6D8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DE1ED53-768B-41AA-B792-0DE99C18FF59}"/>
                </a:ext>
              </a:extLst>
            </p:cNvPr>
            <p:cNvSpPr/>
            <p:nvPr/>
          </p:nvSpPr>
          <p:spPr>
            <a:xfrm rot="10800000">
              <a:off x="9629833" y="1809011"/>
              <a:ext cx="351809" cy="303283"/>
            </a:xfrm>
            <a:prstGeom prst="triangle">
              <a:avLst/>
            </a:prstGeom>
            <a:solidFill>
              <a:srgbClr val="CAB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38D95AA-FBFD-4D17-814F-9D6FCA257EE1}"/>
                </a:ext>
              </a:extLst>
            </p:cNvPr>
            <p:cNvSpPr txBox="1"/>
            <p:nvPr/>
          </p:nvSpPr>
          <p:spPr>
            <a:xfrm>
              <a:off x="8622071" y="2395365"/>
              <a:ext cx="2216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F6D88F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CONTENTS</a:t>
              </a:r>
              <a:endParaRPr lang="zh-CN" altLang="en-US" sz="28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E623B9A-AC4E-4F0C-BCB7-452EBAAB1FA0}"/>
                </a:ext>
              </a:extLst>
            </p:cNvPr>
            <p:cNvSpPr txBox="1"/>
            <p:nvPr/>
          </p:nvSpPr>
          <p:spPr>
            <a:xfrm>
              <a:off x="8263492" y="2835490"/>
              <a:ext cx="2877711" cy="1708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0" dirty="0">
                  <a:solidFill>
                    <a:srgbClr val="F6D88F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目录</a:t>
              </a:r>
            </a:p>
          </p:txBody>
        </p:sp>
      </p:grpSp>
      <p:grpSp>
        <p:nvGrpSpPr>
          <p:cNvPr id="29" name="Group 11">
            <a:extLst>
              <a:ext uri="{FF2B5EF4-FFF2-40B4-BE49-F238E27FC236}">
                <a16:creationId xmlns:a16="http://schemas.microsoft.com/office/drawing/2014/main" id="{325EED8F-329E-4200-B102-9FBCC6A14572}"/>
              </a:ext>
            </a:extLst>
          </p:cNvPr>
          <p:cNvGrpSpPr/>
          <p:nvPr/>
        </p:nvGrpSpPr>
        <p:grpSpPr>
          <a:xfrm>
            <a:off x="1534933" y="2546711"/>
            <a:ext cx="3858719" cy="750389"/>
            <a:chOff x="7474081" y="2014411"/>
            <a:chExt cx="3858719" cy="750389"/>
          </a:xfrm>
        </p:grpSpPr>
        <p:sp>
          <p:nvSpPr>
            <p:cNvPr id="30" name="Rounded Rectangle 8">
              <a:extLst>
                <a:ext uri="{FF2B5EF4-FFF2-40B4-BE49-F238E27FC236}">
                  <a16:creationId xmlns:a16="http://schemas.microsoft.com/office/drawing/2014/main" id="{32C56A99-14E1-416C-A3AA-E62D6122C5AF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1</a:t>
              </a:r>
              <a:endParaRPr lang="en-US" sz="105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5D0A56F0-F3AF-45D4-8791-CC5D6CC5C531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sz="2800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模块介绍</a:t>
              </a:r>
              <a:endParaRPr lang="en-US" sz="2800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3BE0B635-3D30-443E-A123-5D195636AC23}"/>
              </a:ext>
            </a:extLst>
          </p:cNvPr>
          <p:cNvGrpSpPr/>
          <p:nvPr/>
        </p:nvGrpSpPr>
        <p:grpSpPr>
          <a:xfrm>
            <a:off x="1534933" y="3526348"/>
            <a:ext cx="3858719" cy="750389"/>
            <a:chOff x="7474081" y="2014411"/>
            <a:chExt cx="3858719" cy="750389"/>
          </a:xfrm>
        </p:grpSpPr>
        <p:sp>
          <p:nvSpPr>
            <p:cNvPr id="38" name="Rounded Rectangle 17">
              <a:extLst>
                <a:ext uri="{FF2B5EF4-FFF2-40B4-BE49-F238E27FC236}">
                  <a16:creationId xmlns:a16="http://schemas.microsoft.com/office/drawing/2014/main" id="{C7782F48-1FCB-4CE4-926E-8D5C4FC18A51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2</a:t>
              </a:r>
              <a:endParaRPr lang="en-US" sz="105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39" name="Title 3">
              <a:extLst>
                <a:ext uri="{FF2B5EF4-FFF2-40B4-BE49-F238E27FC236}">
                  <a16:creationId xmlns:a16="http://schemas.microsoft.com/office/drawing/2014/main" id="{CD850F75-164F-4D32-8BD4-5616DE5ACC0E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sz="2800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领悟感想</a:t>
              </a:r>
              <a:endParaRPr lang="en-US" sz="2800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grpSp>
        <p:nvGrpSpPr>
          <p:cNvPr id="41" name="Group 20">
            <a:extLst>
              <a:ext uri="{FF2B5EF4-FFF2-40B4-BE49-F238E27FC236}">
                <a16:creationId xmlns:a16="http://schemas.microsoft.com/office/drawing/2014/main" id="{778DC9AF-3AA3-46B6-BFB1-507C60AED796}"/>
              </a:ext>
            </a:extLst>
          </p:cNvPr>
          <p:cNvGrpSpPr/>
          <p:nvPr/>
        </p:nvGrpSpPr>
        <p:grpSpPr>
          <a:xfrm>
            <a:off x="1534933" y="4546348"/>
            <a:ext cx="3858719" cy="750389"/>
            <a:chOff x="7474081" y="2014411"/>
            <a:chExt cx="3858719" cy="750389"/>
          </a:xfrm>
        </p:grpSpPr>
        <p:sp>
          <p:nvSpPr>
            <p:cNvPr id="42" name="Rounded Rectangle 21">
              <a:extLst>
                <a:ext uri="{FF2B5EF4-FFF2-40B4-BE49-F238E27FC236}">
                  <a16:creationId xmlns:a16="http://schemas.microsoft.com/office/drawing/2014/main" id="{4765D0A9-CE45-4BA0-9B8C-11E8F285A47E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3</a:t>
              </a:r>
              <a:endParaRPr lang="en-US" sz="105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43" name="Title 3">
              <a:extLst>
                <a:ext uri="{FF2B5EF4-FFF2-40B4-BE49-F238E27FC236}">
                  <a16:creationId xmlns:a16="http://schemas.microsoft.com/office/drawing/2014/main" id="{52586811-E6E6-4F9E-86A9-AD1660E4A317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sz="2800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课程建议</a:t>
              </a:r>
              <a:endParaRPr lang="en-US" sz="2800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63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62663" y="1371601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库_文本框 6">
            <a:extLst>
              <a:ext uri="{FF2B5EF4-FFF2-40B4-BE49-F238E27FC236}">
                <a16:creationId xmlns:a16="http://schemas.microsoft.com/office/drawing/2014/main" id="{AEADC0BD-0A14-4917-A009-6041EBA0D3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43433" y="1467853"/>
            <a:ext cx="2005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ONE</a:t>
            </a:r>
            <a:endParaRPr lang="zh-CN" altLang="en-US" sz="720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9" name="PA_库_直接连接符 8">
            <a:extLst>
              <a:ext uri="{FF2B5EF4-FFF2-40B4-BE49-F238E27FC236}">
                <a16:creationId xmlns:a16="http://schemas.microsoft.com/office/drawing/2014/main" id="{BDF608AB-9D1C-4794-8DA5-7D484DDDAEE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491560" y="2490537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477444" y="2895600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7400296" y="1916375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库_文本框 13">
            <a:extLst>
              <a:ext uri="{FF2B5EF4-FFF2-40B4-BE49-F238E27FC236}">
                <a16:creationId xmlns:a16="http://schemas.microsoft.com/office/drawing/2014/main" id="{0099A461-4947-4A1E-9B65-CB2D13102B3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354640" y="2455522"/>
            <a:ext cx="223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答题网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/>
        </p:nvSpPr>
        <p:spPr>
          <a:xfrm>
            <a:off x="4015875" y="2918682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模块介绍</a:t>
            </a:r>
          </a:p>
        </p:txBody>
      </p:sp>
      <p:cxnSp>
        <p:nvCxnSpPr>
          <p:cNvPr id="3" name="PA_库_直接连接符 2">
            <a:extLst>
              <a:ext uri="{FF2B5EF4-FFF2-40B4-BE49-F238E27FC236}">
                <a16:creationId xmlns:a16="http://schemas.microsoft.com/office/drawing/2014/main" id="{5B5C6821-081C-42E5-9284-C00E71AA52A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H="1">
            <a:off x="8154895" y="1939979"/>
            <a:ext cx="1395663" cy="893691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PA_库_直接连接符 17">
            <a:extLst>
              <a:ext uri="{FF2B5EF4-FFF2-40B4-BE49-F238E27FC236}">
                <a16:creationId xmlns:a16="http://schemas.microsoft.com/office/drawing/2014/main" id="{09E2804C-3179-471C-AD9B-7887DC1E9478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7805439" y="2305852"/>
            <a:ext cx="606502" cy="388365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PA_库_直接连接符 18">
            <a:extLst>
              <a:ext uri="{FF2B5EF4-FFF2-40B4-BE49-F238E27FC236}">
                <a16:creationId xmlns:a16="http://schemas.microsoft.com/office/drawing/2014/main" id="{BE7CD9FB-AA03-4076-8FE8-DD1DABADA461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9229959" y="1937408"/>
            <a:ext cx="881569" cy="56450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PA_库_直接连接符 19">
            <a:extLst>
              <a:ext uri="{FF2B5EF4-FFF2-40B4-BE49-F238E27FC236}">
                <a16:creationId xmlns:a16="http://schemas.microsoft.com/office/drawing/2014/main" id="{9489A3BC-5B77-4FB9-BF64-B75C27638F1C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9172845" y="1367454"/>
            <a:ext cx="576673" cy="369264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PA_库_直接连接符 20">
            <a:extLst>
              <a:ext uri="{FF2B5EF4-FFF2-40B4-BE49-F238E27FC236}">
                <a16:creationId xmlns:a16="http://schemas.microsoft.com/office/drawing/2014/main" id="{AD319E05-9D81-425B-9D24-ADCF1A542B1A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 flipH="1">
            <a:off x="8998735" y="2702598"/>
            <a:ext cx="462447" cy="296122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511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3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11" grpId="0" autoUpdateAnimBg="0"/>
      <p:bldP spid="11" grpId="1" autoUpdateAnimBg="0"/>
      <p:bldP spid="14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>
            <a:extLst>
              <a:ext uri="{FF2B5EF4-FFF2-40B4-BE49-F238E27FC236}">
                <a16:creationId xmlns:a16="http://schemas.microsoft.com/office/drawing/2014/main" id="{2EF31FD1-20F2-41C3-99EF-EA092B06B68F}"/>
              </a:ext>
            </a:extLst>
          </p:cNvPr>
          <p:cNvGrpSpPr/>
          <p:nvPr/>
        </p:nvGrpSpPr>
        <p:grpSpPr>
          <a:xfrm>
            <a:off x="580324" y="780792"/>
            <a:ext cx="4519576" cy="5685996"/>
            <a:chOff x="5331056" y="1210253"/>
            <a:chExt cx="3011621" cy="4103369"/>
          </a:xfrm>
        </p:grpSpPr>
        <p:sp>
          <p:nvSpPr>
            <p:cNvPr id="8" name="Rounded Rectangle 24">
              <a:extLst>
                <a:ext uri="{FF2B5EF4-FFF2-40B4-BE49-F238E27FC236}">
                  <a16:creationId xmlns:a16="http://schemas.microsoft.com/office/drawing/2014/main" id="{36F5BD99-A2A0-4BA5-ACD3-12F579AB87B1}"/>
                </a:ext>
              </a:extLst>
            </p:cNvPr>
            <p:cNvSpPr/>
            <p:nvPr/>
          </p:nvSpPr>
          <p:spPr>
            <a:xfrm>
              <a:off x="5352594" y="1210253"/>
              <a:ext cx="2990083" cy="4103369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BCD94A49-339D-4316-8E32-B4EBE8EA5258}"/>
                </a:ext>
              </a:extLst>
            </p:cNvPr>
            <p:cNvSpPr txBox="1">
              <a:spLocks/>
            </p:cNvSpPr>
            <p:nvPr/>
          </p:nvSpPr>
          <p:spPr>
            <a:xfrm>
              <a:off x="6867487" y="1786622"/>
              <a:ext cx="1475190" cy="92173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r">
                <a:lnSpc>
                  <a:spcPct val="80000"/>
                </a:lnSpc>
              </a:pPr>
              <a:r>
                <a:rPr lang="en-US" sz="8800" b="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1</a:t>
              </a:r>
              <a:endParaRPr lang="en-US" sz="4400" b="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6DCBDD16-50BF-463C-A123-E2ED2A3E5FA2}"/>
                </a:ext>
              </a:extLst>
            </p:cNvPr>
            <p:cNvSpPr/>
            <p:nvPr/>
          </p:nvSpPr>
          <p:spPr>
            <a:xfrm>
              <a:off x="5352593" y="2577894"/>
              <a:ext cx="2990083" cy="1232272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73AC6747-6129-4009-8E91-01857DFAA482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1794242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sz="24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已设计的功能</a:t>
              </a:r>
              <a:endParaRPr lang="en-US" sz="105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12" name="Title 3">
              <a:extLst>
                <a:ext uri="{FF2B5EF4-FFF2-40B4-BE49-F238E27FC236}">
                  <a16:creationId xmlns:a16="http://schemas.microsoft.com/office/drawing/2014/main" id="{D94C09D1-8CAB-4CAA-8E6E-337AA8D6FA68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2464210"/>
              <a:ext cx="2817932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endParaRPr lang="en-US" sz="50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CEADB2C6-384E-4B30-9231-0CA0175E13A9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2596231"/>
              <a:ext cx="2445619" cy="107107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zh-CN" altLang="en-US" sz="18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注册、登录</a:t>
              </a:r>
              <a:endParaRPr lang="en-US" altLang="zh-CN" sz="180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altLang="zh-CN" sz="18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       </a:t>
              </a:r>
              <a:r>
                <a:rPr lang="zh-CN" altLang="en-US" sz="18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通过数据库操作及</a:t>
              </a:r>
              <a:r>
                <a:rPr lang="en-US" altLang="zh-CN" sz="1800" b="0" dirty="0" err="1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aspx</a:t>
              </a:r>
              <a:r>
                <a:rPr lang="zh-CN" altLang="en-US" sz="18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实现用户注册登录。</a:t>
              </a:r>
              <a:endParaRPr lang="en-US" altLang="zh-CN" sz="180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endParaRPr lang="en-US" altLang="zh-CN" sz="200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15" name="Rectangle 37">
              <a:extLst>
                <a:ext uri="{FF2B5EF4-FFF2-40B4-BE49-F238E27FC236}">
                  <a16:creationId xmlns:a16="http://schemas.microsoft.com/office/drawing/2014/main" id="{C63468A4-4676-4571-B02E-470F4714B92E}"/>
                </a:ext>
              </a:extLst>
            </p:cNvPr>
            <p:cNvSpPr/>
            <p:nvPr/>
          </p:nvSpPr>
          <p:spPr>
            <a:xfrm>
              <a:off x="5331056" y="3975467"/>
              <a:ext cx="2990083" cy="1202341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200A556-F347-429E-9DF8-75265C0C07BF}"/>
              </a:ext>
            </a:extLst>
          </p:cNvPr>
          <p:cNvSpPr txBox="1"/>
          <p:nvPr/>
        </p:nvSpPr>
        <p:spPr>
          <a:xfrm>
            <a:off x="839082" y="4751819"/>
            <a:ext cx="4138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ea typeface="张海山锐线体简" panose="02000000000000000000" pitchFamily="2" charset="-122"/>
              </a:rPr>
              <a:t>基本答题</a:t>
            </a:r>
            <a:endParaRPr lang="en-US" altLang="zh-CN" dirty="0">
              <a:solidFill>
                <a:schemeClr val="tx2"/>
              </a:solidFill>
              <a:ea typeface="张海山锐线体简" panose="02000000000000000000" pitchFamily="2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ea typeface="张海山锐线体简" panose="02000000000000000000" pitchFamily="2" charset="-122"/>
              </a:rPr>
              <a:t>      </a:t>
            </a:r>
            <a:endParaRPr lang="en-US" altLang="zh-CN" dirty="0">
              <a:solidFill>
                <a:schemeClr val="tx2"/>
              </a:solidFill>
              <a:ea typeface="张海山锐线体简" panose="02000000000000000000" pitchFamily="2" charset="-122"/>
            </a:endParaRPr>
          </a:p>
          <a:p>
            <a:r>
              <a:rPr lang="en-US" altLang="zh-CN" dirty="0">
                <a:solidFill>
                  <a:schemeClr val="tx2"/>
                </a:solidFill>
                <a:ea typeface="张海山锐线体简" panose="02000000000000000000" pitchFamily="2" charset="-122"/>
              </a:rPr>
              <a:t>        </a:t>
            </a:r>
            <a:r>
              <a:rPr lang="zh-CN" altLang="en-US" dirty="0">
                <a:solidFill>
                  <a:schemeClr val="tx2"/>
                </a:solidFill>
                <a:ea typeface="张海山锐线体简" panose="02000000000000000000" pitchFamily="2" charset="-122"/>
              </a:rPr>
              <a:t>进入主页面后随机生成十个选择题，倒计时</a:t>
            </a:r>
            <a:r>
              <a:rPr lang="en-US" altLang="zh-CN" dirty="0">
                <a:solidFill>
                  <a:schemeClr val="tx2"/>
                </a:solidFill>
                <a:ea typeface="张海山锐线体简" panose="02000000000000000000" pitchFamily="2" charset="-122"/>
              </a:rPr>
              <a:t>60mins</a:t>
            </a:r>
            <a:r>
              <a:rPr lang="zh-CN" altLang="en-US" dirty="0">
                <a:solidFill>
                  <a:schemeClr val="tx2"/>
                </a:solidFill>
                <a:ea typeface="张海山锐线体简" panose="02000000000000000000" pitchFamily="2" charset="-122"/>
              </a:rPr>
              <a:t>，提交后显示分数。</a:t>
            </a:r>
          </a:p>
        </p:txBody>
      </p:sp>
      <p:grpSp>
        <p:nvGrpSpPr>
          <p:cNvPr id="16" name="Group 23">
            <a:extLst>
              <a:ext uri="{FF2B5EF4-FFF2-40B4-BE49-F238E27FC236}">
                <a16:creationId xmlns:a16="http://schemas.microsoft.com/office/drawing/2014/main" id="{0C74B331-6B91-4FA5-ABB6-E055494744AB}"/>
              </a:ext>
            </a:extLst>
          </p:cNvPr>
          <p:cNvGrpSpPr/>
          <p:nvPr/>
        </p:nvGrpSpPr>
        <p:grpSpPr>
          <a:xfrm>
            <a:off x="5992881" y="780792"/>
            <a:ext cx="4519576" cy="5685996"/>
            <a:chOff x="5331056" y="1210253"/>
            <a:chExt cx="3011621" cy="4103369"/>
          </a:xfrm>
        </p:grpSpPr>
        <p:sp>
          <p:nvSpPr>
            <p:cNvPr id="17" name="Rounded Rectangle 24">
              <a:extLst>
                <a:ext uri="{FF2B5EF4-FFF2-40B4-BE49-F238E27FC236}">
                  <a16:creationId xmlns:a16="http://schemas.microsoft.com/office/drawing/2014/main" id="{0F6DBB9D-CA8D-4BAB-BB05-99D977A00864}"/>
                </a:ext>
              </a:extLst>
            </p:cNvPr>
            <p:cNvSpPr/>
            <p:nvPr/>
          </p:nvSpPr>
          <p:spPr>
            <a:xfrm>
              <a:off x="5352594" y="1210253"/>
              <a:ext cx="2990083" cy="4103369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8" name="Title 3">
              <a:extLst>
                <a:ext uri="{FF2B5EF4-FFF2-40B4-BE49-F238E27FC236}">
                  <a16:creationId xmlns:a16="http://schemas.microsoft.com/office/drawing/2014/main" id="{04BF69E3-C9BE-4D20-AB27-7979A5E234DC}"/>
                </a:ext>
              </a:extLst>
            </p:cNvPr>
            <p:cNvSpPr txBox="1">
              <a:spLocks/>
            </p:cNvSpPr>
            <p:nvPr/>
          </p:nvSpPr>
          <p:spPr>
            <a:xfrm>
              <a:off x="6867487" y="1786622"/>
              <a:ext cx="1475190" cy="92173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r">
                <a:lnSpc>
                  <a:spcPct val="80000"/>
                </a:lnSpc>
              </a:pPr>
              <a:r>
                <a:rPr lang="en-US" altLang="zh-CN" sz="8800" b="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2</a:t>
              </a:r>
              <a:endParaRPr lang="en-US" sz="4400" b="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19" name="Rectangle 26">
              <a:extLst>
                <a:ext uri="{FF2B5EF4-FFF2-40B4-BE49-F238E27FC236}">
                  <a16:creationId xmlns:a16="http://schemas.microsoft.com/office/drawing/2014/main" id="{70EB0CB8-463A-48C0-9988-04757C47938C}"/>
                </a:ext>
              </a:extLst>
            </p:cNvPr>
            <p:cNvSpPr/>
            <p:nvPr/>
          </p:nvSpPr>
          <p:spPr>
            <a:xfrm>
              <a:off x="5352593" y="2577894"/>
              <a:ext cx="2990083" cy="1232272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20" name="Title 3">
              <a:extLst>
                <a:ext uri="{FF2B5EF4-FFF2-40B4-BE49-F238E27FC236}">
                  <a16:creationId xmlns:a16="http://schemas.microsoft.com/office/drawing/2014/main" id="{3DC2E9D9-125B-4177-B9E8-3415502054AF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1794242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sz="24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预期功能</a:t>
              </a:r>
              <a:endParaRPr lang="en-US" sz="105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21" name="Title 3">
              <a:extLst>
                <a:ext uri="{FF2B5EF4-FFF2-40B4-BE49-F238E27FC236}">
                  <a16:creationId xmlns:a16="http://schemas.microsoft.com/office/drawing/2014/main" id="{D9746259-FCC5-4E8B-9315-3A9A468064B6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2464210"/>
              <a:ext cx="2817932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endParaRPr lang="en-US" sz="50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EB4FBDFB-1130-4FD1-AD6E-2C6FF0A96CFB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2596231"/>
              <a:ext cx="2445619" cy="107107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zh-CN" altLang="en-US" sz="1800" b="0" dirty="0">
                  <a:solidFill>
                    <a:schemeClr val="tx2"/>
                  </a:solidFill>
                  <a:ea typeface="张海山锐线体简" panose="02000000000000000000" pitchFamily="2" charset="-122"/>
                </a:rPr>
                <a:t>密保问题</a:t>
              </a:r>
              <a:r>
                <a:rPr lang="en-US" altLang="zh-CN" sz="1800" b="0" dirty="0">
                  <a:solidFill>
                    <a:schemeClr val="tx2"/>
                  </a:solidFill>
                  <a:ea typeface="张海山锐线体简" panose="02000000000000000000" pitchFamily="2" charset="-122"/>
                </a:rPr>
                <a:t>     </a:t>
              </a: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altLang="zh-CN" sz="20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    </a:t>
              </a:r>
              <a:r>
                <a:rPr lang="zh-CN" altLang="en-US" sz="1800" b="0" dirty="0">
                  <a:solidFill>
                    <a:schemeClr val="tx2"/>
                  </a:solidFill>
                  <a:ea typeface="张海山锐线体简" panose="02000000000000000000" pitchFamily="2" charset="-122"/>
                </a:rPr>
                <a:t>找回密码功能，密码可发至对应邮箱。</a:t>
              </a:r>
              <a:endParaRPr lang="en-US" altLang="zh-CN" sz="1800" b="0" dirty="0">
                <a:solidFill>
                  <a:schemeClr val="tx2"/>
                </a:solidFill>
                <a:ea typeface="张海山锐线体简" panose="02000000000000000000" pitchFamily="2" charset="-122"/>
              </a:endParaRPr>
            </a:p>
          </p:txBody>
        </p:sp>
        <p:sp>
          <p:nvSpPr>
            <p:cNvPr id="23" name="Rectangle 37">
              <a:extLst>
                <a:ext uri="{FF2B5EF4-FFF2-40B4-BE49-F238E27FC236}">
                  <a16:creationId xmlns:a16="http://schemas.microsoft.com/office/drawing/2014/main" id="{96277829-9816-428A-94A3-58DDE00E115F}"/>
                </a:ext>
              </a:extLst>
            </p:cNvPr>
            <p:cNvSpPr/>
            <p:nvPr/>
          </p:nvSpPr>
          <p:spPr>
            <a:xfrm>
              <a:off x="5331056" y="3975467"/>
              <a:ext cx="2990083" cy="1202341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B54C74A-3B5F-4565-91ED-4F23337C0950}"/>
              </a:ext>
            </a:extLst>
          </p:cNvPr>
          <p:cNvSpPr txBox="1"/>
          <p:nvPr/>
        </p:nvSpPr>
        <p:spPr>
          <a:xfrm>
            <a:off x="6229438" y="4779393"/>
            <a:ext cx="4138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ea typeface="张海山锐线体简" panose="02000000000000000000" pitchFamily="2" charset="-122"/>
              </a:rPr>
              <a:t>排行榜</a:t>
            </a:r>
            <a:endParaRPr lang="en-US" altLang="zh-CN" dirty="0">
              <a:solidFill>
                <a:schemeClr val="tx2"/>
              </a:solidFill>
              <a:ea typeface="张海山锐线体简" panose="02000000000000000000" pitchFamily="2" charset="-122"/>
            </a:endParaRPr>
          </a:p>
          <a:p>
            <a:r>
              <a:rPr lang="zh-CN" altLang="en-US" dirty="0">
                <a:solidFill>
                  <a:schemeClr val="tx2"/>
                </a:solidFill>
                <a:ea typeface="张海山锐线体简" panose="02000000000000000000" pitchFamily="2" charset="-122"/>
              </a:rPr>
              <a:t>      </a:t>
            </a:r>
            <a:endParaRPr lang="en-US" altLang="zh-CN" dirty="0">
              <a:solidFill>
                <a:schemeClr val="tx2"/>
              </a:solidFill>
              <a:ea typeface="张海山锐线体简" panose="02000000000000000000" pitchFamily="2" charset="-122"/>
            </a:endParaRPr>
          </a:p>
          <a:p>
            <a:r>
              <a:rPr lang="en-US" altLang="zh-CN" dirty="0">
                <a:solidFill>
                  <a:schemeClr val="tx2"/>
                </a:solidFill>
                <a:ea typeface="张海山锐线体简" panose="02000000000000000000" pitchFamily="2" charset="-122"/>
              </a:rPr>
              <a:t>        </a:t>
            </a:r>
            <a:r>
              <a:rPr lang="zh-CN" altLang="en-US" dirty="0">
                <a:solidFill>
                  <a:schemeClr val="tx2"/>
                </a:solidFill>
                <a:ea typeface="张海山锐线体简" panose="02000000000000000000" pitchFamily="2" charset="-122"/>
              </a:rPr>
              <a:t>记录每名用户的最高分并排名。</a:t>
            </a:r>
          </a:p>
        </p:txBody>
      </p:sp>
    </p:spTree>
    <p:extLst>
      <p:ext uri="{BB962C8B-B14F-4D97-AF65-F5344CB8AC3E}">
        <p14:creationId xmlns:p14="http://schemas.microsoft.com/office/powerpoint/2010/main" val="108404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>
            <a:extLst>
              <a:ext uri="{FF2B5EF4-FFF2-40B4-BE49-F238E27FC236}">
                <a16:creationId xmlns:a16="http://schemas.microsoft.com/office/drawing/2014/main" id="{2EF31FD1-20F2-41C3-99EF-EA092B06B68F}"/>
              </a:ext>
            </a:extLst>
          </p:cNvPr>
          <p:cNvGrpSpPr/>
          <p:nvPr/>
        </p:nvGrpSpPr>
        <p:grpSpPr>
          <a:xfrm>
            <a:off x="2908265" y="586002"/>
            <a:ext cx="4519576" cy="5685996"/>
            <a:chOff x="5331056" y="1210253"/>
            <a:chExt cx="3011621" cy="4103369"/>
          </a:xfrm>
        </p:grpSpPr>
        <p:sp>
          <p:nvSpPr>
            <p:cNvPr id="8" name="Rounded Rectangle 24">
              <a:extLst>
                <a:ext uri="{FF2B5EF4-FFF2-40B4-BE49-F238E27FC236}">
                  <a16:creationId xmlns:a16="http://schemas.microsoft.com/office/drawing/2014/main" id="{36F5BD99-A2A0-4BA5-ACD3-12F579AB87B1}"/>
                </a:ext>
              </a:extLst>
            </p:cNvPr>
            <p:cNvSpPr/>
            <p:nvPr/>
          </p:nvSpPr>
          <p:spPr>
            <a:xfrm>
              <a:off x="5352594" y="1210253"/>
              <a:ext cx="2990083" cy="4103369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BCD94A49-339D-4316-8E32-B4EBE8EA5258}"/>
                </a:ext>
              </a:extLst>
            </p:cNvPr>
            <p:cNvSpPr txBox="1">
              <a:spLocks/>
            </p:cNvSpPr>
            <p:nvPr/>
          </p:nvSpPr>
          <p:spPr>
            <a:xfrm>
              <a:off x="6867487" y="1786622"/>
              <a:ext cx="1475190" cy="92173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r">
                <a:lnSpc>
                  <a:spcPct val="80000"/>
                </a:lnSpc>
              </a:pPr>
              <a:r>
                <a:rPr lang="en-US" altLang="zh-CN" sz="8800" b="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3</a:t>
              </a:r>
              <a:endParaRPr lang="en-US" sz="4400" b="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6DCBDD16-50BF-463C-A123-E2ED2A3E5FA2}"/>
                </a:ext>
              </a:extLst>
            </p:cNvPr>
            <p:cNvSpPr/>
            <p:nvPr/>
          </p:nvSpPr>
          <p:spPr>
            <a:xfrm>
              <a:off x="5352593" y="2577894"/>
              <a:ext cx="2990083" cy="1232272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73AC6747-6129-4009-8E91-01857DFAA482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1794242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sz="24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预期功能</a:t>
              </a:r>
              <a:endParaRPr lang="en-US" sz="105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12" name="Title 3">
              <a:extLst>
                <a:ext uri="{FF2B5EF4-FFF2-40B4-BE49-F238E27FC236}">
                  <a16:creationId xmlns:a16="http://schemas.microsoft.com/office/drawing/2014/main" id="{D94C09D1-8CAB-4CAA-8E6E-337AA8D6FA68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2464210"/>
              <a:ext cx="2817932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endParaRPr lang="en-US" sz="50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CEADB2C6-384E-4B30-9231-0CA0175E13A9}"/>
                </a:ext>
              </a:extLst>
            </p:cNvPr>
            <p:cNvSpPr txBox="1">
              <a:spLocks/>
            </p:cNvSpPr>
            <p:nvPr/>
          </p:nvSpPr>
          <p:spPr>
            <a:xfrm>
              <a:off x="5524745" y="2596231"/>
              <a:ext cx="2445619" cy="107107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zh-CN" altLang="en-US" sz="18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历史错题</a:t>
              </a:r>
              <a:r>
                <a:rPr lang="en-US" altLang="zh-CN" sz="18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    </a:t>
              </a: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r>
                <a:rPr lang="en-US" altLang="zh-CN" sz="18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   </a:t>
              </a:r>
              <a:r>
                <a:rPr lang="zh-CN" altLang="en-US" sz="1800" b="0" dirty="0">
                  <a:solidFill>
                    <a:schemeClr val="tx2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   用户打开网站可复习之前做错的题目。</a:t>
              </a:r>
              <a:endParaRPr lang="en-US" altLang="zh-CN" sz="180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  <a:p>
              <a:pPr>
                <a:lnSpc>
                  <a:spcPct val="100000"/>
                </a:lnSpc>
                <a:spcBef>
                  <a:spcPts val="2400"/>
                </a:spcBef>
                <a:buClr>
                  <a:schemeClr val="accent1"/>
                </a:buClr>
                <a:buSzPct val="150000"/>
              </a:pPr>
              <a:endParaRPr lang="en-US" altLang="zh-CN" sz="200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15" name="Rectangle 37">
              <a:extLst>
                <a:ext uri="{FF2B5EF4-FFF2-40B4-BE49-F238E27FC236}">
                  <a16:creationId xmlns:a16="http://schemas.microsoft.com/office/drawing/2014/main" id="{C63468A4-4676-4571-B02E-470F4714B92E}"/>
                </a:ext>
              </a:extLst>
            </p:cNvPr>
            <p:cNvSpPr/>
            <p:nvPr/>
          </p:nvSpPr>
          <p:spPr>
            <a:xfrm>
              <a:off x="5331056" y="3975467"/>
              <a:ext cx="2990083" cy="1202341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200A556-F347-429E-9DF8-75265C0C07BF}"/>
              </a:ext>
            </a:extLst>
          </p:cNvPr>
          <p:cNvSpPr txBox="1"/>
          <p:nvPr/>
        </p:nvSpPr>
        <p:spPr>
          <a:xfrm>
            <a:off x="3198936" y="4532062"/>
            <a:ext cx="4138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ea typeface="张海山锐线体简" panose="02000000000000000000" pitchFamily="2" charset="-122"/>
              </a:rPr>
              <a:t>界面优化      </a:t>
            </a:r>
            <a:endParaRPr lang="en-US" altLang="zh-CN" dirty="0">
              <a:solidFill>
                <a:schemeClr val="tx2"/>
              </a:solidFill>
              <a:ea typeface="张海山锐线体简" panose="02000000000000000000" pitchFamily="2" charset="-122"/>
            </a:endParaRPr>
          </a:p>
          <a:p>
            <a:r>
              <a:rPr lang="en-US" altLang="zh-CN" dirty="0">
                <a:solidFill>
                  <a:schemeClr val="tx2"/>
                </a:solidFill>
                <a:ea typeface="张海山锐线体简" panose="02000000000000000000" pitchFamily="2" charset="-122"/>
              </a:rPr>
              <a:t>        </a:t>
            </a:r>
            <a:r>
              <a:rPr lang="zh-CN" altLang="en-US" dirty="0">
                <a:solidFill>
                  <a:schemeClr val="tx2"/>
                </a:solidFill>
                <a:ea typeface="张海山锐线体简" panose="02000000000000000000" pitchFamily="2" charset="-122"/>
              </a:rPr>
              <a:t>不再使用</a:t>
            </a:r>
            <a:r>
              <a:rPr lang="en-US" altLang="zh-CN" dirty="0" err="1">
                <a:solidFill>
                  <a:schemeClr val="tx2"/>
                </a:solidFill>
                <a:ea typeface="张海山锐线体简" panose="02000000000000000000" pitchFamily="2" charset="-122"/>
              </a:rPr>
              <a:t>winform</a:t>
            </a:r>
            <a:r>
              <a:rPr lang="zh-CN" altLang="en-US" dirty="0">
                <a:solidFill>
                  <a:schemeClr val="tx2"/>
                </a:solidFill>
                <a:ea typeface="张海山锐线体简" panose="02000000000000000000" pitchFamily="2" charset="-122"/>
              </a:rPr>
              <a:t>做前端，改回</a:t>
            </a:r>
            <a:r>
              <a:rPr lang="en-US" altLang="zh-CN" dirty="0" err="1">
                <a:solidFill>
                  <a:schemeClr val="tx2"/>
                </a:solidFill>
                <a:ea typeface="张海山锐线体简" panose="02000000000000000000" pitchFamily="2" charset="-122"/>
              </a:rPr>
              <a:t>js+html+css</a:t>
            </a:r>
            <a:r>
              <a:rPr lang="zh-CN" altLang="en-US" dirty="0">
                <a:solidFill>
                  <a:schemeClr val="tx2"/>
                </a:solidFill>
                <a:ea typeface="张海山锐线体简" panose="02000000000000000000" pitchFamily="2" charset="-122"/>
              </a:rPr>
              <a:t>为主。</a:t>
            </a:r>
          </a:p>
        </p:txBody>
      </p:sp>
    </p:spTree>
    <p:extLst>
      <p:ext uri="{BB962C8B-B14F-4D97-AF65-F5344CB8AC3E}">
        <p14:creationId xmlns:p14="http://schemas.microsoft.com/office/powerpoint/2010/main" val="165452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28BD82-5977-413D-9DCE-17B3B7CF42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A_库_矩形 5">
            <a:extLst>
              <a:ext uri="{FF2B5EF4-FFF2-40B4-BE49-F238E27FC236}">
                <a16:creationId xmlns:a16="http://schemas.microsoft.com/office/drawing/2014/main" id="{4044ABB0-A946-4F03-8C8B-6350D40BEF1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62663" y="1371601"/>
            <a:ext cx="4066674" cy="3621505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库_文本框 6">
            <a:extLst>
              <a:ext uri="{FF2B5EF4-FFF2-40B4-BE49-F238E27FC236}">
                <a16:creationId xmlns:a16="http://schemas.microsoft.com/office/drawing/2014/main" id="{AEADC0BD-0A14-4917-A009-6041EBA0D3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43433" y="1467853"/>
            <a:ext cx="24237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TWO</a:t>
            </a:r>
            <a:endParaRPr lang="zh-CN" altLang="en-US" sz="7200" dirty="0">
              <a:solidFill>
                <a:srgbClr val="F6D88F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cxnSp>
        <p:nvCxnSpPr>
          <p:cNvPr id="9" name="PA_库_直接连接符 8">
            <a:extLst>
              <a:ext uri="{FF2B5EF4-FFF2-40B4-BE49-F238E27FC236}">
                <a16:creationId xmlns:a16="http://schemas.microsoft.com/office/drawing/2014/main" id="{BDF608AB-9D1C-4794-8DA5-7D484DDDAEE9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4491560" y="2490537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A_库_直接连接符 12">
            <a:extLst>
              <a:ext uri="{FF2B5EF4-FFF2-40B4-BE49-F238E27FC236}">
                <a16:creationId xmlns:a16="http://schemas.microsoft.com/office/drawing/2014/main" id="{5A66BCB0-EA57-40C8-9069-02A534465A7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4477444" y="2895600"/>
            <a:ext cx="2093494" cy="0"/>
          </a:xfrm>
          <a:prstGeom prst="line">
            <a:avLst/>
          </a:prstGeom>
          <a:ln>
            <a:solidFill>
              <a:srgbClr val="F6D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_库_等腰三角形 10">
            <a:extLst>
              <a:ext uri="{FF2B5EF4-FFF2-40B4-BE49-F238E27FC236}">
                <a16:creationId xmlns:a16="http://schemas.microsoft.com/office/drawing/2014/main" id="{5376D18F-7D90-4C77-864A-DAA7C76F29A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>
            <a:off x="7400296" y="1916375"/>
            <a:ext cx="351809" cy="303283"/>
          </a:xfrm>
          <a:prstGeom prst="triangle">
            <a:avLst/>
          </a:prstGeom>
          <a:solidFill>
            <a:srgbClr val="CA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库_文本框 13">
            <a:extLst>
              <a:ext uri="{FF2B5EF4-FFF2-40B4-BE49-F238E27FC236}">
                <a16:creationId xmlns:a16="http://schemas.microsoft.com/office/drawing/2014/main" id="{0099A461-4947-4A1E-9B65-CB2D13102B3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354640" y="2455522"/>
            <a:ext cx="2230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答题网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C4878C-5D5A-4412-8A6C-D671702352BD}"/>
              </a:ext>
            </a:extLst>
          </p:cNvPr>
          <p:cNvSpPr txBox="1"/>
          <p:nvPr/>
        </p:nvSpPr>
        <p:spPr>
          <a:xfrm>
            <a:off x="4015875" y="2918682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领悟感想</a:t>
            </a:r>
          </a:p>
        </p:txBody>
      </p:sp>
      <p:cxnSp>
        <p:nvCxnSpPr>
          <p:cNvPr id="3" name="PA_库_直接连接符 2">
            <a:extLst>
              <a:ext uri="{FF2B5EF4-FFF2-40B4-BE49-F238E27FC236}">
                <a16:creationId xmlns:a16="http://schemas.microsoft.com/office/drawing/2014/main" id="{5B5C6821-081C-42E5-9284-C00E71AA52A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H="1">
            <a:off x="8154895" y="1939979"/>
            <a:ext cx="1395663" cy="893691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PA_库_直接连接符 17">
            <a:extLst>
              <a:ext uri="{FF2B5EF4-FFF2-40B4-BE49-F238E27FC236}">
                <a16:creationId xmlns:a16="http://schemas.microsoft.com/office/drawing/2014/main" id="{09E2804C-3179-471C-AD9B-7887DC1E9478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7805439" y="2305852"/>
            <a:ext cx="606502" cy="388365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PA_库_直接连接符 18">
            <a:extLst>
              <a:ext uri="{FF2B5EF4-FFF2-40B4-BE49-F238E27FC236}">
                <a16:creationId xmlns:a16="http://schemas.microsoft.com/office/drawing/2014/main" id="{BE7CD9FB-AA03-4076-8FE8-DD1DABADA461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9229959" y="1937408"/>
            <a:ext cx="881569" cy="564500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PA_库_直接连接符 19">
            <a:extLst>
              <a:ext uri="{FF2B5EF4-FFF2-40B4-BE49-F238E27FC236}">
                <a16:creationId xmlns:a16="http://schemas.microsoft.com/office/drawing/2014/main" id="{9489A3BC-5B77-4FB9-BF64-B75C27638F1C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9172845" y="1367454"/>
            <a:ext cx="576673" cy="369264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PA_库_直接连接符 20">
            <a:extLst>
              <a:ext uri="{FF2B5EF4-FFF2-40B4-BE49-F238E27FC236}">
                <a16:creationId xmlns:a16="http://schemas.microsoft.com/office/drawing/2014/main" id="{AD319E05-9D81-425B-9D24-ADCF1A542B1A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 flipH="1">
            <a:off x="8998735" y="2702598"/>
            <a:ext cx="462447" cy="296122"/>
          </a:xfrm>
          <a:prstGeom prst="line">
            <a:avLst/>
          </a:prstGeom>
          <a:noFill/>
          <a:ln>
            <a:gradFill flip="none" rotWithShape="1">
              <a:gsLst>
                <a:gs pos="0">
                  <a:srgbClr val="AB442C"/>
                </a:gs>
                <a:gs pos="39000">
                  <a:srgbClr val="E5BE8B"/>
                </a:gs>
                <a:gs pos="69000">
                  <a:srgbClr val="90316F"/>
                </a:gs>
                <a:gs pos="100000">
                  <a:srgbClr val="2B8F94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6013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3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11" grpId="0" autoUpdateAnimBg="0"/>
      <p:bldP spid="11" grpId="1" autoUpdateAnimBg="0"/>
      <p:bldP spid="1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0A20918B-F898-47E0-82C2-F7FD8841CB2E}"/>
              </a:ext>
            </a:extLst>
          </p:cNvPr>
          <p:cNvSpPr/>
          <p:nvPr/>
        </p:nvSpPr>
        <p:spPr>
          <a:xfrm>
            <a:off x="588366" y="2190981"/>
            <a:ext cx="2476399" cy="3248188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我们做了什么</a:t>
            </a:r>
            <a:endParaRPr lang="en-US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530040" y="1692569"/>
            <a:ext cx="3053660" cy="3864673"/>
            <a:chOff x="4322782" y="3758521"/>
            <a:chExt cx="2469397" cy="1198850"/>
          </a:xfrm>
        </p:grpSpPr>
        <p:sp>
          <p:nvSpPr>
            <p:cNvPr id="8" name="Title 3"/>
            <p:cNvSpPr txBox="1">
              <a:spLocks/>
            </p:cNvSpPr>
            <p:nvPr/>
          </p:nvSpPr>
          <p:spPr>
            <a:xfrm>
              <a:off x="4639821" y="3758521"/>
              <a:ext cx="2152358" cy="4130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zh-CN" altLang="en-US" sz="2000" b="0" dirty="0"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合作工作</a:t>
              </a:r>
              <a:endParaRPr lang="en-US" sz="1000" b="0" dirty="0"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9" name="Title 3"/>
            <p:cNvSpPr txBox="1">
              <a:spLocks/>
            </p:cNvSpPr>
            <p:nvPr/>
          </p:nvSpPr>
          <p:spPr>
            <a:xfrm>
              <a:off x="4322782" y="3954379"/>
              <a:ext cx="2154343" cy="100299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</a:pPr>
              <a:endParaRPr lang="en-US" sz="900" b="0" dirty="0">
                <a:solidFill>
                  <a:schemeClr val="tx1">
                    <a:alpha val="7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D2578AC-8180-43C5-B811-C0DAC3174BC3}"/>
              </a:ext>
            </a:extLst>
          </p:cNvPr>
          <p:cNvSpPr txBox="1"/>
          <p:nvPr/>
        </p:nvSpPr>
        <p:spPr>
          <a:xfrm>
            <a:off x="741984" y="2799412"/>
            <a:ext cx="2169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在开题答辩前一天临时决定了做</a:t>
            </a:r>
            <a:r>
              <a:rPr lang="en-US" altLang="zh-CN" dirty="0"/>
              <a:t>web</a:t>
            </a:r>
            <a:r>
              <a:rPr lang="zh-CN" altLang="en-US" dirty="0"/>
              <a:t>答题网站这个想法，觉得很实用也很有趣，决定要好好学习有关知识并把它开发好。</a:t>
            </a:r>
          </a:p>
        </p:txBody>
      </p:sp>
      <p:sp>
        <p:nvSpPr>
          <p:cNvPr id="36" name="Rounded Rectangle 4">
            <a:extLst>
              <a:ext uri="{FF2B5EF4-FFF2-40B4-BE49-F238E27FC236}">
                <a16:creationId xmlns:a16="http://schemas.microsoft.com/office/drawing/2014/main" id="{490962A3-3AD9-4E21-A7BB-4AC0C5BE80F8}"/>
              </a:ext>
            </a:extLst>
          </p:cNvPr>
          <p:cNvSpPr/>
          <p:nvPr/>
        </p:nvSpPr>
        <p:spPr>
          <a:xfrm>
            <a:off x="3514613" y="2190981"/>
            <a:ext cx="2476399" cy="3248188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7CE68809-5CC5-43F9-9C0F-4A15814F7228}"/>
              </a:ext>
            </a:extLst>
          </p:cNvPr>
          <p:cNvGrpSpPr/>
          <p:nvPr/>
        </p:nvGrpSpPr>
        <p:grpSpPr>
          <a:xfrm>
            <a:off x="3371399" y="1696405"/>
            <a:ext cx="2664064" cy="3742764"/>
            <a:chOff x="4322782" y="3796338"/>
            <a:chExt cx="2154343" cy="1161033"/>
          </a:xfrm>
        </p:grpSpPr>
        <p:sp>
          <p:nvSpPr>
            <p:cNvPr id="38" name="Title 3">
              <a:extLst>
                <a:ext uri="{FF2B5EF4-FFF2-40B4-BE49-F238E27FC236}">
                  <a16:creationId xmlns:a16="http://schemas.microsoft.com/office/drawing/2014/main" id="{EF66A37E-8C21-41A6-9052-46DFE9588234}"/>
                </a:ext>
              </a:extLst>
            </p:cNvPr>
            <p:cNvSpPr txBox="1">
              <a:spLocks/>
            </p:cNvSpPr>
            <p:nvPr/>
          </p:nvSpPr>
          <p:spPr>
            <a:xfrm>
              <a:off x="4322782" y="3796338"/>
              <a:ext cx="2152358" cy="4130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zh-CN" altLang="en-US" sz="2000" b="0" dirty="0"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分头准备</a:t>
              </a:r>
              <a:endParaRPr lang="en-US" sz="1000" b="0" dirty="0"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39" name="Title 3">
              <a:extLst>
                <a:ext uri="{FF2B5EF4-FFF2-40B4-BE49-F238E27FC236}">
                  <a16:creationId xmlns:a16="http://schemas.microsoft.com/office/drawing/2014/main" id="{833F43C3-6E4D-4E5E-998D-783EC91003A3}"/>
                </a:ext>
              </a:extLst>
            </p:cNvPr>
            <p:cNvSpPr txBox="1">
              <a:spLocks/>
            </p:cNvSpPr>
            <p:nvPr/>
          </p:nvSpPr>
          <p:spPr>
            <a:xfrm>
              <a:off x="4322782" y="3954379"/>
              <a:ext cx="2154343" cy="100299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</a:pPr>
              <a:endParaRPr lang="en-US" sz="900" b="0" dirty="0">
                <a:solidFill>
                  <a:schemeClr val="tx1">
                    <a:alpha val="7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E447401-8A14-4B29-A1CE-550436398A55}"/>
              </a:ext>
            </a:extLst>
          </p:cNvPr>
          <p:cNvSpPr txBox="1"/>
          <p:nvPr/>
        </p:nvSpPr>
        <p:spPr>
          <a:xfrm>
            <a:off x="3668231" y="2799412"/>
            <a:ext cx="2169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第一天大家分头行动开始学习有关知识，前端有关</a:t>
            </a:r>
            <a:r>
              <a:rPr lang="en-US" altLang="zh-CN" dirty="0" err="1"/>
              <a:t>js</a:t>
            </a:r>
            <a:r>
              <a:rPr lang="zh-CN" altLang="en-US" dirty="0"/>
              <a:t>与</a:t>
            </a:r>
            <a:r>
              <a:rPr lang="en-US" altLang="zh-CN" dirty="0"/>
              <a:t>html</a:t>
            </a:r>
            <a:r>
              <a:rPr lang="zh-CN" altLang="en-US" dirty="0"/>
              <a:t>的基本语法，后端有关数据库的访问及</a:t>
            </a:r>
            <a:r>
              <a:rPr lang="en-US" altLang="zh-CN" dirty="0"/>
              <a:t>asp.net</a:t>
            </a:r>
            <a:r>
              <a:rPr lang="zh-CN" altLang="en-US" dirty="0"/>
              <a:t>，但是我们低估了学习的难度。。。。。。</a:t>
            </a:r>
          </a:p>
        </p:txBody>
      </p:sp>
      <p:sp>
        <p:nvSpPr>
          <p:cNvPr id="49" name="Rounded Rectangle 4">
            <a:extLst>
              <a:ext uri="{FF2B5EF4-FFF2-40B4-BE49-F238E27FC236}">
                <a16:creationId xmlns:a16="http://schemas.microsoft.com/office/drawing/2014/main" id="{4368932D-9ED1-4A9F-96E2-16B47FA6F2CA}"/>
              </a:ext>
            </a:extLst>
          </p:cNvPr>
          <p:cNvSpPr/>
          <p:nvPr/>
        </p:nvSpPr>
        <p:spPr>
          <a:xfrm>
            <a:off x="6368738" y="2190980"/>
            <a:ext cx="2476399" cy="3248188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68C81E4E-465E-405B-B51F-BB4C2CF56645}"/>
              </a:ext>
            </a:extLst>
          </p:cNvPr>
          <p:cNvGrpSpPr/>
          <p:nvPr/>
        </p:nvGrpSpPr>
        <p:grpSpPr>
          <a:xfrm>
            <a:off x="597553" y="1696394"/>
            <a:ext cx="2672357" cy="3895175"/>
            <a:chOff x="4322782" y="3749059"/>
            <a:chExt cx="2161049" cy="1208312"/>
          </a:xfrm>
        </p:grpSpPr>
        <p:sp>
          <p:nvSpPr>
            <p:cNvPr id="51" name="Title 3">
              <a:extLst>
                <a:ext uri="{FF2B5EF4-FFF2-40B4-BE49-F238E27FC236}">
                  <a16:creationId xmlns:a16="http://schemas.microsoft.com/office/drawing/2014/main" id="{9B5A2BC6-3309-4C9E-A405-DD11429E9D83}"/>
                </a:ext>
              </a:extLst>
            </p:cNvPr>
            <p:cNvSpPr txBox="1">
              <a:spLocks/>
            </p:cNvSpPr>
            <p:nvPr/>
          </p:nvSpPr>
          <p:spPr>
            <a:xfrm>
              <a:off x="4331473" y="3749059"/>
              <a:ext cx="2152358" cy="4130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zh-CN" altLang="en-US" sz="2000" b="0" dirty="0"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信誓旦旦</a:t>
              </a:r>
              <a:endParaRPr lang="en-US" sz="1000" b="0" dirty="0"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52" name="Title 3">
              <a:extLst>
                <a:ext uri="{FF2B5EF4-FFF2-40B4-BE49-F238E27FC236}">
                  <a16:creationId xmlns:a16="http://schemas.microsoft.com/office/drawing/2014/main" id="{C8FD97CD-EC7F-4408-99D5-4C7F2281BBF3}"/>
                </a:ext>
              </a:extLst>
            </p:cNvPr>
            <p:cNvSpPr txBox="1">
              <a:spLocks/>
            </p:cNvSpPr>
            <p:nvPr/>
          </p:nvSpPr>
          <p:spPr>
            <a:xfrm>
              <a:off x="4322782" y="3954379"/>
              <a:ext cx="2154343" cy="100299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</a:pPr>
              <a:endParaRPr lang="en-US" sz="900" b="0" dirty="0">
                <a:solidFill>
                  <a:schemeClr val="tx1">
                    <a:alpha val="7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A1CA7BEA-A2B1-4B25-B81D-217B66182FED}"/>
              </a:ext>
            </a:extLst>
          </p:cNvPr>
          <p:cNvSpPr txBox="1"/>
          <p:nvPr/>
        </p:nvSpPr>
        <p:spPr>
          <a:xfrm>
            <a:off x="6491227" y="2806858"/>
            <a:ext cx="2169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大家合作后发现，互相学习的内容不兼容，最后介于学习难度，决定使用</a:t>
            </a:r>
            <a:r>
              <a:rPr lang="en-US" altLang="zh-CN" dirty="0"/>
              <a:t>VS.NET</a:t>
            </a:r>
            <a:r>
              <a:rPr lang="zh-CN" altLang="en-US" dirty="0"/>
              <a:t>制作动态网页</a:t>
            </a:r>
            <a:r>
              <a:rPr lang="en-US" altLang="zh-CN" dirty="0" err="1"/>
              <a:t>aspx</a:t>
            </a:r>
            <a:r>
              <a:rPr lang="zh-CN" altLang="en-US" dirty="0"/>
              <a:t>文件</a:t>
            </a:r>
          </a:p>
        </p:txBody>
      </p:sp>
      <p:sp>
        <p:nvSpPr>
          <p:cNvPr id="54" name="Rounded Rectangle 4">
            <a:extLst>
              <a:ext uri="{FF2B5EF4-FFF2-40B4-BE49-F238E27FC236}">
                <a16:creationId xmlns:a16="http://schemas.microsoft.com/office/drawing/2014/main" id="{819895A3-02D1-441C-9816-F874880A27B2}"/>
              </a:ext>
            </a:extLst>
          </p:cNvPr>
          <p:cNvSpPr/>
          <p:nvPr/>
        </p:nvSpPr>
        <p:spPr>
          <a:xfrm>
            <a:off x="9178412" y="2205874"/>
            <a:ext cx="2476399" cy="3248188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39D6629B-568B-4FAB-B79A-AF5FEB860B60}"/>
              </a:ext>
            </a:extLst>
          </p:cNvPr>
          <p:cNvSpPr txBox="1">
            <a:spLocks/>
          </p:cNvSpPr>
          <p:nvPr/>
        </p:nvSpPr>
        <p:spPr>
          <a:xfrm>
            <a:off x="6261398" y="1692569"/>
            <a:ext cx="2661609" cy="1331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zh-CN" altLang="en-US" sz="2000" b="0" dirty="0"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出现问题</a:t>
            </a:r>
            <a:endParaRPr lang="en-US" sz="1000" b="0" dirty="0"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BC54652-A314-45DD-8346-EEC715A9569C}"/>
              </a:ext>
            </a:extLst>
          </p:cNvPr>
          <p:cNvSpPr txBox="1"/>
          <p:nvPr/>
        </p:nvSpPr>
        <p:spPr>
          <a:xfrm>
            <a:off x="9358217" y="2806858"/>
            <a:ext cx="2169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在其他组同学的帮助下，做出了基本功能，至少能调用数据库的内容了。</a:t>
            </a:r>
          </a:p>
        </p:txBody>
      </p:sp>
    </p:spTree>
    <p:extLst>
      <p:ext uri="{BB962C8B-B14F-4D97-AF65-F5344CB8AC3E}">
        <p14:creationId xmlns:p14="http://schemas.microsoft.com/office/powerpoint/2010/main" val="186255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0A20918B-F898-47E0-82C2-F7FD8841CB2E}"/>
              </a:ext>
            </a:extLst>
          </p:cNvPr>
          <p:cNvSpPr/>
          <p:nvPr/>
        </p:nvSpPr>
        <p:spPr>
          <a:xfrm>
            <a:off x="741984" y="2530344"/>
            <a:ext cx="2476399" cy="3248188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061" y="737595"/>
            <a:ext cx="9699902" cy="528838"/>
          </a:xfrm>
        </p:spPr>
        <p:txBody>
          <a:bodyPr/>
          <a:lstStyle/>
          <a:p>
            <a:r>
              <a:rPr lang="zh-CN" altLang="en-US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问题与反思</a:t>
            </a:r>
            <a:endParaRPr lang="en-US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2578AC-8180-43C5-B811-C0DAC3174BC3}"/>
              </a:ext>
            </a:extLst>
          </p:cNvPr>
          <p:cNvSpPr txBox="1"/>
          <p:nvPr/>
        </p:nvSpPr>
        <p:spPr>
          <a:xfrm>
            <a:off x="845004" y="2959256"/>
            <a:ext cx="2169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临时决定，没有基础的情况下，没有统一制作网页的方法，没有统一学习，而且时间太短，出问题容易钻牛角尖。</a:t>
            </a:r>
          </a:p>
        </p:txBody>
      </p:sp>
      <p:sp>
        <p:nvSpPr>
          <p:cNvPr id="36" name="Rounded Rectangle 4">
            <a:extLst>
              <a:ext uri="{FF2B5EF4-FFF2-40B4-BE49-F238E27FC236}">
                <a16:creationId xmlns:a16="http://schemas.microsoft.com/office/drawing/2014/main" id="{490962A3-3AD9-4E21-A7BB-4AC0C5BE80F8}"/>
              </a:ext>
            </a:extLst>
          </p:cNvPr>
          <p:cNvSpPr/>
          <p:nvPr/>
        </p:nvSpPr>
        <p:spPr>
          <a:xfrm>
            <a:off x="4776467" y="2530344"/>
            <a:ext cx="2476399" cy="3248188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7CE68809-5CC5-43F9-9C0F-4A15814F7228}"/>
              </a:ext>
            </a:extLst>
          </p:cNvPr>
          <p:cNvGrpSpPr/>
          <p:nvPr/>
        </p:nvGrpSpPr>
        <p:grpSpPr>
          <a:xfrm>
            <a:off x="3371399" y="1866509"/>
            <a:ext cx="3821633" cy="3572658"/>
            <a:chOff x="4322782" y="3849106"/>
            <a:chExt cx="3090432" cy="1108265"/>
          </a:xfrm>
        </p:grpSpPr>
        <p:sp>
          <p:nvSpPr>
            <p:cNvPr id="38" name="Title 3">
              <a:extLst>
                <a:ext uri="{FF2B5EF4-FFF2-40B4-BE49-F238E27FC236}">
                  <a16:creationId xmlns:a16="http://schemas.microsoft.com/office/drawing/2014/main" id="{EF66A37E-8C21-41A6-9052-46DFE9588234}"/>
                </a:ext>
              </a:extLst>
            </p:cNvPr>
            <p:cNvSpPr txBox="1">
              <a:spLocks/>
            </p:cNvSpPr>
            <p:nvPr/>
          </p:nvSpPr>
          <p:spPr>
            <a:xfrm>
              <a:off x="5260856" y="3849106"/>
              <a:ext cx="2152358" cy="4130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zh-CN" altLang="en-US" sz="2000" b="0" dirty="0"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学习过程</a:t>
              </a:r>
              <a:endParaRPr lang="en-US" sz="1000" b="0" dirty="0"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39" name="Title 3">
              <a:extLst>
                <a:ext uri="{FF2B5EF4-FFF2-40B4-BE49-F238E27FC236}">
                  <a16:creationId xmlns:a16="http://schemas.microsoft.com/office/drawing/2014/main" id="{833F43C3-6E4D-4E5E-998D-783EC91003A3}"/>
                </a:ext>
              </a:extLst>
            </p:cNvPr>
            <p:cNvSpPr txBox="1">
              <a:spLocks/>
            </p:cNvSpPr>
            <p:nvPr/>
          </p:nvSpPr>
          <p:spPr>
            <a:xfrm>
              <a:off x="4322782" y="3954379"/>
              <a:ext cx="2154343" cy="100299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</a:pPr>
              <a:endParaRPr lang="en-US" sz="900" b="0" dirty="0">
                <a:solidFill>
                  <a:schemeClr val="tx1">
                    <a:alpha val="7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E447401-8A14-4B29-A1CE-550436398A55}"/>
              </a:ext>
            </a:extLst>
          </p:cNvPr>
          <p:cNvSpPr txBox="1"/>
          <p:nvPr/>
        </p:nvSpPr>
        <p:spPr>
          <a:xfrm>
            <a:off x="5026718" y="3023975"/>
            <a:ext cx="2169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闷头做、学的情况比较多，前几天没有及时寻求老师及同学的帮助。</a:t>
            </a:r>
          </a:p>
        </p:txBody>
      </p:sp>
      <p:sp>
        <p:nvSpPr>
          <p:cNvPr id="49" name="Rounded Rectangle 4">
            <a:extLst>
              <a:ext uri="{FF2B5EF4-FFF2-40B4-BE49-F238E27FC236}">
                <a16:creationId xmlns:a16="http://schemas.microsoft.com/office/drawing/2014/main" id="{4368932D-9ED1-4A9F-96E2-16B47FA6F2CA}"/>
              </a:ext>
            </a:extLst>
          </p:cNvPr>
          <p:cNvSpPr/>
          <p:nvPr/>
        </p:nvSpPr>
        <p:spPr>
          <a:xfrm>
            <a:off x="8660389" y="2530345"/>
            <a:ext cx="2476399" cy="3248188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68C81E4E-465E-405B-B51F-BB4C2CF56645}"/>
              </a:ext>
            </a:extLst>
          </p:cNvPr>
          <p:cNvGrpSpPr/>
          <p:nvPr/>
        </p:nvGrpSpPr>
        <p:grpSpPr>
          <a:xfrm>
            <a:off x="597553" y="1863160"/>
            <a:ext cx="2720101" cy="3728405"/>
            <a:chOff x="4322782" y="3800792"/>
            <a:chExt cx="2199658" cy="1156579"/>
          </a:xfrm>
        </p:grpSpPr>
        <p:sp>
          <p:nvSpPr>
            <p:cNvPr id="51" name="Title 3">
              <a:extLst>
                <a:ext uri="{FF2B5EF4-FFF2-40B4-BE49-F238E27FC236}">
                  <a16:creationId xmlns:a16="http://schemas.microsoft.com/office/drawing/2014/main" id="{9B5A2BC6-3309-4C9E-A405-DD11429E9D83}"/>
                </a:ext>
              </a:extLst>
            </p:cNvPr>
            <p:cNvSpPr txBox="1">
              <a:spLocks/>
            </p:cNvSpPr>
            <p:nvPr/>
          </p:nvSpPr>
          <p:spPr>
            <a:xfrm>
              <a:off x="4370082" y="3800792"/>
              <a:ext cx="2152358" cy="4130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zh-CN" altLang="en-US" sz="2000" b="0" dirty="0"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规划</a:t>
              </a:r>
              <a:endParaRPr lang="en-US" sz="2000" b="0" dirty="0"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52" name="Title 3">
              <a:extLst>
                <a:ext uri="{FF2B5EF4-FFF2-40B4-BE49-F238E27FC236}">
                  <a16:creationId xmlns:a16="http://schemas.microsoft.com/office/drawing/2014/main" id="{C8FD97CD-EC7F-4408-99D5-4C7F2281BBF3}"/>
                </a:ext>
              </a:extLst>
            </p:cNvPr>
            <p:cNvSpPr txBox="1">
              <a:spLocks/>
            </p:cNvSpPr>
            <p:nvPr/>
          </p:nvSpPr>
          <p:spPr>
            <a:xfrm>
              <a:off x="4322782" y="3954379"/>
              <a:ext cx="2154343" cy="100299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</a:pPr>
              <a:endParaRPr lang="en-US" sz="900" b="0" dirty="0">
                <a:solidFill>
                  <a:schemeClr val="tx1">
                    <a:alpha val="7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A1CA7BEA-A2B1-4B25-B81D-217B66182FED}"/>
              </a:ext>
            </a:extLst>
          </p:cNvPr>
          <p:cNvSpPr txBox="1"/>
          <p:nvPr/>
        </p:nvSpPr>
        <p:spPr>
          <a:xfrm>
            <a:off x="8855552" y="3023975"/>
            <a:ext cx="216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endParaRPr lang="zh-CN" altLang="en-US" dirty="0"/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39D6629B-568B-4FAB-B79A-AF5FEB860B60}"/>
              </a:ext>
            </a:extLst>
          </p:cNvPr>
          <p:cNvSpPr txBox="1">
            <a:spLocks/>
          </p:cNvSpPr>
          <p:nvPr/>
        </p:nvSpPr>
        <p:spPr>
          <a:xfrm>
            <a:off x="8475179" y="1864640"/>
            <a:ext cx="2661609" cy="1331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zh-CN" altLang="en-US" sz="2000" b="0" dirty="0"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问题处理</a:t>
            </a:r>
            <a:endParaRPr lang="en-US" sz="1000" b="0" dirty="0"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BCC3C6-7677-4879-A07E-663D21AC9143}"/>
              </a:ext>
            </a:extLst>
          </p:cNvPr>
          <p:cNvSpPr txBox="1"/>
          <p:nvPr/>
        </p:nvSpPr>
        <p:spPr>
          <a:xfrm>
            <a:off x="8855552" y="3023975"/>
            <a:ext cx="2169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中间有很多可以解决的问题节约时间就跳过了，代码有很多低质量的部分，还没有找到优化办法。</a:t>
            </a:r>
          </a:p>
        </p:txBody>
      </p:sp>
    </p:spTree>
    <p:extLst>
      <p:ext uri="{BB962C8B-B14F-4D97-AF65-F5344CB8AC3E}">
        <p14:creationId xmlns:p14="http://schemas.microsoft.com/office/powerpoint/2010/main" val="288617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0A20918B-F898-47E0-82C2-F7FD8841CB2E}"/>
              </a:ext>
            </a:extLst>
          </p:cNvPr>
          <p:cNvSpPr/>
          <p:nvPr/>
        </p:nvSpPr>
        <p:spPr>
          <a:xfrm>
            <a:off x="741984" y="2530344"/>
            <a:ext cx="2476399" cy="3248188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061" y="737595"/>
            <a:ext cx="9699902" cy="528838"/>
          </a:xfrm>
        </p:spPr>
        <p:txBody>
          <a:bodyPr/>
          <a:lstStyle/>
          <a:p>
            <a:r>
              <a:rPr lang="zh-CN" altLang="en-US" dirty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收获感想</a:t>
            </a:r>
            <a:endParaRPr lang="en-US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2578AC-8180-43C5-B811-C0DAC3174BC3}"/>
              </a:ext>
            </a:extLst>
          </p:cNvPr>
          <p:cNvSpPr txBox="1"/>
          <p:nvPr/>
        </p:nvSpPr>
        <p:spPr>
          <a:xfrm>
            <a:off x="845004" y="2959256"/>
            <a:ext cx="2169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第一次做项目，了解到在一个有限时间内工程管理、时间管理很重要，同时组织规划也很重要。</a:t>
            </a:r>
          </a:p>
        </p:txBody>
      </p:sp>
      <p:sp>
        <p:nvSpPr>
          <p:cNvPr id="36" name="Rounded Rectangle 4">
            <a:extLst>
              <a:ext uri="{FF2B5EF4-FFF2-40B4-BE49-F238E27FC236}">
                <a16:creationId xmlns:a16="http://schemas.microsoft.com/office/drawing/2014/main" id="{490962A3-3AD9-4E21-A7BB-4AC0C5BE80F8}"/>
              </a:ext>
            </a:extLst>
          </p:cNvPr>
          <p:cNvSpPr/>
          <p:nvPr/>
        </p:nvSpPr>
        <p:spPr>
          <a:xfrm>
            <a:off x="4776467" y="2530344"/>
            <a:ext cx="2476399" cy="3248188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7CE68809-5CC5-43F9-9C0F-4A15814F7228}"/>
              </a:ext>
            </a:extLst>
          </p:cNvPr>
          <p:cNvGrpSpPr/>
          <p:nvPr/>
        </p:nvGrpSpPr>
        <p:grpSpPr>
          <a:xfrm>
            <a:off x="3371399" y="1866509"/>
            <a:ext cx="3821633" cy="3572658"/>
            <a:chOff x="4322782" y="3849106"/>
            <a:chExt cx="3090432" cy="1108265"/>
          </a:xfrm>
        </p:grpSpPr>
        <p:sp>
          <p:nvSpPr>
            <p:cNvPr id="38" name="Title 3">
              <a:extLst>
                <a:ext uri="{FF2B5EF4-FFF2-40B4-BE49-F238E27FC236}">
                  <a16:creationId xmlns:a16="http://schemas.microsoft.com/office/drawing/2014/main" id="{EF66A37E-8C21-41A6-9052-46DFE9588234}"/>
                </a:ext>
              </a:extLst>
            </p:cNvPr>
            <p:cNvSpPr txBox="1">
              <a:spLocks/>
            </p:cNvSpPr>
            <p:nvPr/>
          </p:nvSpPr>
          <p:spPr>
            <a:xfrm>
              <a:off x="5260856" y="3849106"/>
              <a:ext cx="2152358" cy="4130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zh-CN" altLang="en-US" sz="2000" b="0" dirty="0"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学习过程</a:t>
              </a:r>
              <a:endParaRPr lang="en-US" sz="1000" b="0" dirty="0"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39" name="Title 3">
              <a:extLst>
                <a:ext uri="{FF2B5EF4-FFF2-40B4-BE49-F238E27FC236}">
                  <a16:creationId xmlns:a16="http://schemas.microsoft.com/office/drawing/2014/main" id="{833F43C3-6E4D-4E5E-998D-783EC91003A3}"/>
                </a:ext>
              </a:extLst>
            </p:cNvPr>
            <p:cNvSpPr txBox="1">
              <a:spLocks/>
            </p:cNvSpPr>
            <p:nvPr/>
          </p:nvSpPr>
          <p:spPr>
            <a:xfrm>
              <a:off x="4322782" y="3954379"/>
              <a:ext cx="2154343" cy="100299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</a:pPr>
              <a:endParaRPr lang="en-US" sz="900" b="0" dirty="0">
                <a:solidFill>
                  <a:schemeClr val="tx1">
                    <a:alpha val="7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5E447401-8A14-4B29-A1CE-550436398A55}"/>
              </a:ext>
            </a:extLst>
          </p:cNvPr>
          <p:cNvSpPr txBox="1"/>
          <p:nvPr/>
        </p:nvSpPr>
        <p:spPr>
          <a:xfrm>
            <a:off x="5026718" y="3023975"/>
            <a:ext cx="2169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意识到了软件学习自学的重要性，而且学会了筛选网上有用的信息。</a:t>
            </a:r>
          </a:p>
        </p:txBody>
      </p:sp>
      <p:sp>
        <p:nvSpPr>
          <p:cNvPr id="49" name="Rounded Rectangle 4">
            <a:extLst>
              <a:ext uri="{FF2B5EF4-FFF2-40B4-BE49-F238E27FC236}">
                <a16:creationId xmlns:a16="http://schemas.microsoft.com/office/drawing/2014/main" id="{4368932D-9ED1-4A9F-96E2-16B47FA6F2CA}"/>
              </a:ext>
            </a:extLst>
          </p:cNvPr>
          <p:cNvSpPr/>
          <p:nvPr/>
        </p:nvSpPr>
        <p:spPr>
          <a:xfrm>
            <a:off x="8660389" y="2530345"/>
            <a:ext cx="2476399" cy="3248188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68C81E4E-465E-405B-B51F-BB4C2CF56645}"/>
              </a:ext>
            </a:extLst>
          </p:cNvPr>
          <p:cNvGrpSpPr/>
          <p:nvPr/>
        </p:nvGrpSpPr>
        <p:grpSpPr>
          <a:xfrm>
            <a:off x="597553" y="1863160"/>
            <a:ext cx="2720101" cy="3728405"/>
            <a:chOff x="4322782" y="3800792"/>
            <a:chExt cx="2199658" cy="1156579"/>
          </a:xfrm>
        </p:grpSpPr>
        <p:sp>
          <p:nvSpPr>
            <p:cNvPr id="51" name="Title 3">
              <a:extLst>
                <a:ext uri="{FF2B5EF4-FFF2-40B4-BE49-F238E27FC236}">
                  <a16:creationId xmlns:a16="http://schemas.microsoft.com/office/drawing/2014/main" id="{9B5A2BC6-3309-4C9E-A405-DD11429E9D83}"/>
                </a:ext>
              </a:extLst>
            </p:cNvPr>
            <p:cNvSpPr txBox="1">
              <a:spLocks/>
            </p:cNvSpPr>
            <p:nvPr/>
          </p:nvSpPr>
          <p:spPr>
            <a:xfrm>
              <a:off x="4370082" y="3800792"/>
              <a:ext cx="2152358" cy="4130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zh-CN" altLang="en-US" sz="2000" b="0" dirty="0"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管理</a:t>
              </a:r>
              <a:endParaRPr lang="en-US" sz="2000" b="0" dirty="0"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52" name="Title 3">
              <a:extLst>
                <a:ext uri="{FF2B5EF4-FFF2-40B4-BE49-F238E27FC236}">
                  <a16:creationId xmlns:a16="http://schemas.microsoft.com/office/drawing/2014/main" id="{C8FD97CD-EC7F-4408-99D5-4C7F2281BBF3}"/>
                </a:ext>
              </a:extLst>
            </p:cNvPr>
            <p:cNvSpPr txBox="1">
              <a:spLocks/>
            </p:cNvSpPr>
            <p:nvPr/>
          </p:nvSpPr>
          <p:spPr>
            <a:xfrm>
              <a:off x="4322782" y="3954379"/>
              <a:ext cx="2154343" cy="100299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</a:pPr>
              <a:endParaRPr lang="en-US" sz="900" b="0" dirty="0">
                <a:solidFill>
                  <a:schemeClr val="tx1">
                    <a:alpha val="70000"/>
                  </a:schemeClr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A1CA7BEA-A2B1-4B25-B81D-217B66182FED}"/>
              </a:ext>
            </a:extLst>
          </p:cNvPr>
          <p:cNvSpPr txBox="1"/>
          <p:nvPr/>
        </p:nvSpPr>
        <p:spPr>
          <a:xfrm>
            <a:off x="8855552" y="3023975"/>
            <a:ext cx="216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endParaRPr lang="zh-CN" altLang="en-US" dirty="0"/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39D6629B-568B-4FAB-B79A-AF5FEB860B60}"/>
              </a:ext>
            </a:extLst>
          </p:cNvPr>
          <p:cNvSpPr txBox="1">
            <a:spLocks/>
          </p:cNvSpPr>
          <p:nvPr/>
        </p:nvSpPr>
        <p:spPr>
          <a:xfrm>
            <a:off x="8475179" y="1896310"/>
            <a:ext cx="2661609" cy="13314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zh-CN" altLang="en-US" sz="2000" b="0" dirty="0"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思维培养</a:t>
            </a:r>
            <a:endParaRPr lang="en-US" sz="1000" b="0" dirty="0"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BCC3C6-7677-4879-A07E-663D21AC9143}"/>
              </a:ext>
            </a:extLst>
          </p:cNvPr>
          <p:cNvSpPr txBox="1"/>
          <p:nvPr/>
        </p:nvSpPr>
        <p:spPr>
          <a:xfrm>
            <a:off x="8855552" y="3023975"/>
            <a:ext cx="2169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最大的收获还是在这两周的编程时间里，有了基本的代码素养，意识到了好的代码能给人感官上的舒适，虽然很多时候身不由己。</a:t>
            </a:r>
          </a:p>
        </p:txBody>
      </p:sp>
    </p:spTree>
    <p:extLst>
      <p:ext uri="{BB962C8B-B14F-4D97-AF65-F5344CB8AC3E}">
        <p14:creationId xmlns:p14="http://schemas.microsoft.com/office/powerpoint/2010/main" val="821927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商务计划书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26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75CFD9"/>
      </a:accent1>
      <a:accent2>
        <a:srgbClr val="5AB1AF"/>
      </a:accent2>
      <a:accent3>
        <a:srgbClr val="BADBDC"/>
      </a:accent3>
      <a:accent4>
        <a:srgbClr val="97CECD"/>
      </a:accent4>
      <a:accent5>
        <a:srgbClr val="7B9E9F"/>
      </a:accent5>
      <a:accent6>
        <a:srgbClr val="75CFD9"/>
      </a:accent6>
      <a:hlink>
        <a:srgbClr val="FFFFFF"/>
      </a:hlink>
      <a:folHlink>
        <a:srgbClr val="59595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504</Words>
  <Application>Microsoft Office PowerPoint</Application>
  <PresentationFormat>宽屏</PresentationFormat>
  <Paragraphs>82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linea-basic-10</vt:lpstr>
      <vt:lpstr>Roboto Light</vt:lpstr>
      <vt:lpstr>Roboto Medium</vt:lpstr>
      <vt:lpstr>Roboto Thin</vt:lpstr>
      <vt:lpstr>Source Sans Pro</vt:lpstr>
      <vt:lpstr>等线</vt:lpstr>
      <vt:lpstr>等线 Light</vt:lpstr>
      <vt:lpstr>张海山锐线体简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我们做了什么</vt:lpstr>
      <vt:lpstr>问题与反思</vt:lpstr>
      <vt:lpstr>收获感想</vt:lpstr>
      <vt:lpstr>PowerPoint 演示文稿</vt:lpstr>
      <vt:lpstr>课程建议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商务计划书视频</dc:title>
  <dc:creator>1</dc:creator>
  <cp:lastModifiedBy> </cp:lastModifiedBy>
  <cp:revision>55</cp:revision>
  <dcterms:created xsi:type="dcterms:W3CDTF">2018-07-12T01:56:03Z</dcterms:created>
  <dcterms:modified xsi:type="dcterms:W3CDTF">2018-08-25T11:46:29Z</dcterms:modified>
</cp:coreProperties>
</file>